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33"/>
  </p:notesMasterIdLst>
  <p:sldIdLst>
    <p:sldId id="256" r:id="rId2"/>
    <p:sldId id="261" r:id="rId3"/>
    <p:sldId id="257" r:id="rId4"/>
    <p:sldId id="267" r:id="rId5"/>
    <p:sldId id="346" r:id="rId6"/>
    <p:sldId id="347" r:id="rId7"/>
    <p:sldId id="348" r:id="rId8"/>
    <p:sldId id="341" r:id="rId9"/>
    <p:sldId id="336" r:id="rId10"/>
    <p:sldId id="340" r:id="rId11"/>
    <p:sldId id="345" r:id="rId12"/>
    <p:sldId id="330" r:id="rId13"/>
    <p:sldId id="318" r:id="rId14"/>
    <p:sldId id="349" r:id="rId15"/>
    <p:sldId id="350" r:id="rId16"/>
    <p:sldId id="300" r:id="rId17"/>
    <p:sldId id="351" r:id="rId18"/>
    <p:sldId id="352" r:id="rId19"/>
    <p:sldId id="338" r:id="rId20"/>
    <p:sldId id="339" r:id="rId21"/>
    <p:sldId id="353" r:id="rId22"/>
    <p:sldId id="355" r:id="rId23"/>
    <p:sldId id="354" r:id="rId24"/>
    <p:sldId id="273" r:id="rId25"/>
    <p:sldId id="342" r:id="rId26"/>
    <p:sldId id="303" r:id="rId27"/>
    <p:sldId id="314" r:id="rId28"/>
    <p:sldId id="312" r:id="rId29"/>
    <p:sldId id="328" r:id="rId30"/>
    <p:sldId id="305" r:id="rId31"/>
    <p:sldId id="32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46" autoAdjust="0"/>
    <p:restoredTop sz="87021" autoAdjust="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530C9-17AE-4BC8-BEE5-F0C63B0D137A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03F3C-EEBE-4B1F-9FD8-525CBC57FAC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8823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A03F3C-EEBE-4B1F-9FD8-525CBC57FAC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058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28E1C85-19AB-B303-E838-64A001783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="" xmlns:a16="http://schemas.microsoft.com/office/drawing/2014/main" id="{6CEBF2CD-BD07-2665-D7A0-CF77C837AB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="" xmlns:a16="http://schemas.microsoft.com/office/drawing/2014/main" id="{A8244B08-EE8E-D1C4-4A51-C0034FC37B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="" xmlns:a16="http://schemas.microsoft.com/office/drawing/2014/main" id="{50387C61-86CC-6CE5-85C4-B0BE5D4F8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A03F3C-EEBE-4B1F-9FD8-525CBC57FAC6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7796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  <p:grpSp>
        <p:nvGrpSpPr>
          <p:cNvPr id="23" name="Groep 22"/>
          <p:cNvGrpSpPr/>
          <p:nvPr userDrawn="1"/>
        </p:nvGrpSpPr>
        <p:grpSpPr>
          <a:xfrm>
            <a:off x="-1070197" y="-2265673"/>
            <a:ext cx="14840490" cy="8926356"/>
            <a:chOff x="-1070197" y="-2265673"/>
            <a:chExt cx="14840490" cy="8926356"/>
          </a:xfrm>
        </p:grpSpPr>
        <p:pic>
          <p:nvPicPr>
            <p:cNvPr id="24" name="Afbeelding 2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8250" y="-2265673"/>
              <a:ext cx="3599695" cy="3599695"/>
            </a:xfrm>
            <a:prstGeom prst="rect">
              <a:avLst/>
            </a:prstGeom>
          </p:spPr>
        </p:pic>
        <p:pic>
          <p:nvPicPr>
            <p:cNvPr id="25" name="Afbeelding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621" y="120659"/>
              <a:ext cx="2195504" cy="2195504"/>
            </a:xfrm>
            <a:prstGeom prst="rect">
              <a:avLst/>
            </a:prstGeom>
          </p:spPr>
        </p:pic>
        <p:pic>
          <p:nvPicPr>
            <p:cNvPr id="26" name="Afbeelding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804" y="4550362"/>
              <a:ext cx="2110321" cy="2110321"/>
            </a:xfrm>
            <a:prstGeom prst="rect">
              <a:avLst/>
            </a:prstGeom>
          </p:spPr>
        </p:pic>
        <p:pic>
          <p:nvPicPr>
            <p:cNvPr id="27" name="Afbeelding 2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311" y="5496183"/>
              <a:ext cx="1843786" cy="1155294"/>
            </a:xfrm>
            <a:prstGeom prst="rect">
              <a:avLst/>
            </a:prstGeom>
          </p:spPr>
        </p:pic>
        <p:pic>
          <p:nvPicPr>
            <p:cNvPr id="28" name="Afbeelding 2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8475" y="5521469"/>
              <a:ext cx="1704392" cy="1130008"/>
            </a:xfrm>
            <a:prstGeom prst="rect">
              <a:avLst/>
            </a:prstGeom>
          </p:spPr>
        </p:pic>
        <p:pic>
          <p:nvPicPr>
            <p:cNvPr id="29" name="Afbeelding 2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598" y="2808208"/>
              <a:ext cx="3599695" cy="1886716"/>
            </a:xfrm>
            <a:prstGeom prst="rect">
              <a:avLst/>
            </a:prstGeom>
          </p:spPr>
        </p:pic>
        <p:pic>
          <p:nvPicPr>
            <p:cNvPr id="30" name="Afbeelding 2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79078" y="3848969"/>
              <a:ext cx="2225844" cy="1862095"/>
            </a:xfrm>
            <a:prstGeom prst="rect">
              <a:avLst/>
            </a:prstGeom>
          </p:spPr>
        </p:pic>
        <p:pic>
          <p:nvPicPr>
            <p:cNvPr id="31" name="Afbeelding 3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4971" y="5349875"/>
              <a:ext cx="1819162" cy="1301602"/>
            </a:xfrm>
            <a:prstGeom prst="rect">
              <a:avLst/>
            </a:prstGeom>
          </p:spPr>
        </p:pic>
        <p:pic>
          <p:nvPicPr>
            <p:cNvPr id="32" name="Afbeelding 3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3978" y="-465825"/>
              <a:ext cx="2284787" cy="2284787"/>
            </a:xfrm>
            <a:prstGeom prst="rect">
              <a:avLst/>
            </a:prstGeom>
          </p:spPr>
        </p:pic>
        <p:pic>
          <p:nvPicPr>
            <p:cNvPr id="33" name="Afbeelding 3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70197" y="2226001"/>
              <a:ext cx="2594197" cy="1842956"/>
            </a:xfrm>
            <a:prstGeom prst="rect">
              <a:avLst/>
            </a:prstGeom>
          </p:spPr>
        </p:pic>
        <p:pic>
          <p:nvPicPr>
            <p:cNvPr id="34" name="Afbeelding 3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3835" y="96398"/>
              <a:ext cx="2289246" cy="12376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089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76400" y="726636"/>
            <a:ext cx="10515600" cy="1325563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676400" y="2074419"/>
            <a:ext cx="9144000" cy="370305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188" y="-2394594"/>
            <a:ext cx="2998620" cy="299862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5585"/>
            <a:ext cx="1801660" cy="1801660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2" y="5014708"/>
            <a:ext cx="1706767" cy="1706767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333" y="5710398"/>
            <a:ext cx="1613624" cy="1011077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27" y="5710398"/>
            <a:ext cx="1486575" cy="985596"/>
          </a:xfrm>
          <a:prstGeom prst="rect">
            <a:avLst/>
          </a:prstGeom>
        </p:spPr>
      </p:pic>
      <p:pic>
        <p:nvPicPr>
          <p:cNvPr id="21" name="Afbeelding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440" y="1578710"/>
            <a:ext cx="3599695" cy="1886716"/>
          </a:xfrm>
          <a:prstGeom prst="rect">
            <a:avLst/>
          </a:prstGeom>
        </p:spPr>
      </p:pic>
      <p:pic>
        <p:nvPicPr>
          <p:cNvPr id="22" name="Afbeelding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964" y="4274863"/>
            <a:ext cx="2225844" cy="1862095"/>
          </a:xfrm>
          <a:prstGeom prst="rect">
            <a:avLst/>
          </a:prstGeom>
        </p:spPr>
      </p:pic>
      <p:pic>
        <p:nvPicPr>
          <p:cNvPr id="23" name="Afbeelding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300" y="5477405"/>
            <a:ext cx="1703140" cy="1218589"/>
          </a:xfrm>
          <a:prstGeom prst="rect">
            <a:avLst/>
          </a:prstGeom>
        </p:spPr>
      </p:pic>
      <p:pic>
        <p:nvPicPr>
          <p:cNvPr id="24" name="Afbeelding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974" y="-586483"/>
            <a:ext cx="2045170" cy="2045170"/>
          </a:xfrm>
          <a:prstGeom prst="rect">
            <a:avLst/>
          </a:prstGeom>
        </p:spPr>
      </p:pic>
      <p:pic>
        <p:nvPicPr>
          <p:cNvPr id="25" name="Afbeelding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6647" y="2473913"/>
            <a:ext cx="2594197" cy="1842956"/>
          </a:xfrm>
          <a:prstGeom prst="rect">
            <a:avLst/>
          </a:prstGeom>
        </p:spPr>
      </p:pic>
      <p:pic>
        <p:nvPicPr>
          <p:cNvPr id="26" name="Afbeelding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814" y="95374"/>
            <a:ext cx="2289246" cy="123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79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745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50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910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01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0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254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16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213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6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6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Samen maken we de omslag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sz="3200" b="1" dirty="0">
                <a:solidFill>
                  <a:schemeClr val="accent6"/>
                </a:solidFill>
              </a:rPr>
              <a:t>Einde Saldering</a:t>
            </a:r>
          </a:p>
          <a:p>
            <a:r>
              <a:rPr lang="nl-NL" dirty="0">
                <a:solidFill>
                  <a:schemeClr val="accent2"/>
                </a:solidFill>
              </a:rPr>
              <a:t>21 September 2026</a:t>
            </a:r>
            <a:br>
              <a:rPr lang="nl-NL" dirty="0">
                <a:solidFill>
                  <a:schemeClr val="accent2"/>
                </a:solidFill>
              </a:rPr>
            </a:br>
            <a:r>
              <a:rPr lang="nl-NL" dirty="0">
                <a:solidFill>
                  <a:schemeClr val="accent2"/>
                </a:solidFill>
              </a:rPr>
              <a:t>‘t </a:t>
            </a:r>
            <a:r>
              <a:rPr lang="nl-NL" dirty="0" err="1">
                <a:solidFill>
                  <a:schemeClr val="accent2"/>
                </a:solidFill>
              </a:rPr>
              <a:t>Wouves</a:t>
            </a:r>
            <a:endParaRPr lang="nl-NL" dirty="0">
              <a:solidFill>
                <a:schemeClr val="accent2"/>
              </a:solidFill>
            </a:endParaRPr>
          </a:p>
        </p:txBody>
      </p:sp>
      <p:grpSp>
        <p:nvGrpSpPr>
          <p:cNvPr id="29" name="Groep 28"/>
          <p:cNvGrpSpPr/>
          <p:nvPr/>
        </p:nvGrpSpPr>
        <p:grpSpPr>
          <a:xfrm>
            <a:off x="-1070197" y="-2265673"/>
            <a:ext cx="14840490" cy="8926356"/>
            <a:chOff x="-1070197" y="-2265673"/>
            <a:chExt cx="14840490" cy="8926356"/>
          </a:xfrm>
        </p:grpSpPr>
        <p:pic>
          <p:nvPicPr>
            <p:cNvPr id="4" name="Afbeelding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8250" y="-2265673"/>
              <a:ext cx="3599695" cy="3599695"/>
            </a:xfrm>
            <a:prstGeom prst="rect">
              <a:avLst/>
            </a:prstGeom>
          </p:spPr>
        </p:pic>
        <p:pic>
          <p:nvPicPr>
            <p:cNvPr id="5" name="Afbeelding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621" y="120659"/>
              <a:ext cx="2195504" cy="2195504"/>
            </a:xfrm>
            <a:prstGeom prst="rect">
              <a:avLst/>
            </a:prstGeom>
          </p:spPr>
        </p:pic>
        <p:pic>
          <p:nvPicPr>
            <p:cNvPr id="6" name="Afbeelding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804" y="4550362"/>
              <a:ext cx="2110321" cy="2110321"/>
            </a:xfrm>
            <a:prstGeom prst="rect">
              <a:avLst/>
            </a:prstGeom>
          </p:spPr>
        </p:pic>
        <p:pic>
          <p:nvPicPr>
            <p:cNvPr id="7" name="Afbeelding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311" y="5496183"/>
              <a:ext cx="1843786" cy="1155294"/>
            </a:xfrm>
            <a:prstGeom prst="rect">
              <a:avLst/>
            </a:prstGeom>
          </p:spPr>
        </p:pic>
        <p:pic>
          <p:nvPicPr>
            <p:cNvPr id="8" name="Afbeelding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8475" y="5521469"/>
              <a:ext cx="1704392" cy="1130008"/>
            </a:xfrm>
            <a:prstGeom prst="rect">
              <a:avLst/>
            </a:prstGeom>
          </p:spPr>
        </p:pic>
        <p:pic>
          <p:nvPicPr>
            <p:cNvPr id="9" name="Afbeelding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598" y="2808208"/>
              <a:ext cx="3599695" cy="1886716"/>
            </a:xfrm>
            <a:prstGeom prst="rect">
              <a:avLst/>
            </a:prstGeom>
          </p:spPr>
        </p:pic>
        <p:pic>
          <p:nvPicPr>
            <p:cNvPr id="10" name="Afbeelding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79078" y="3848969"/>
              <a:ext cx="2225844" cy="1862095"/>
            </a:xfrm>
            <a:prstGeom prst="rect">
              <a:avLst/>
            </a:prstGeom>
          </p:spPr>
        </p:pic>
        <p:pic>
          <p:nvPicPr>
            <p:cNvPr id="11" name="Afbeelding 1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4971" y="5349875"/>
              <a:ext cx="1819162" cy="1301602"/>
            </a:xfrm>
            <a:prstGeom prst="rect">
              <a:avLst/>
            </a:prstGeom>
          </p:spPr>
        </p:pic>
        <p:pic>
          <p:nvPicPr>
            <p:cNvPr id="12" name="Afbeelding 1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3978" y="-465825"/>
              <a:ext cx="2284787" cy="2284787"/>
            </a:xfrm>
            <a:prstGeom prst="rect">
              <a:avLst/>
            </a:prstGeom>
          </p:spPr>
        </p:pic>
        <p:pic>
          <p:nvPicPr>
            <p:cNvPr id="13" name="Afbeelding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70197" y="2226001"/>
              <a:ext cx="2594197" cy="1842956"/>
            </a:xfrm>
            <a:prstGeom prst="rect">
              <a:avLst/>
            </a:prstGeom>
          </p:spPr>
        </p:pic>
        <p:pic>
          <p:nvPicPr>
            <p:cNvPr id="25" name="Afbeelding 2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3835" y="96398"/>
              <a:ext cx="2289246" cy="12376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191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Omslag?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676400" y="2074419"/>
            <a:ext cx="9144000" cy="4141324"/>
          </a:xfrm>
        </p:spPr>
        <p:txBody>
          <a:bodyPr>
            <a:normAutofit/>
          </a:bodyPr>
          <a:lstStyle/>
          <a:p>
            <a:r>
              <a:rPr lang="nl-NL" dirty="0"/>
              <a:t>Opgericht</a:t>
            </a:r>
          </a:p>
          <a:p>
            <a:pPr lvl="1"/>
            <a:r>
              <a:rPr lang="nl-NL" dirty="0"/>
              <a:t>2019</a:t>
            </a:r>
          </a:p>
          <a:p>
            <a:r>
              <a:rPr lang="nl-NL" dirty="0"/>
              <a:t>leden:</a:t>
            </a:r>
          </a:p>
          <a:p>
            <a:pPr lvl="1"/>
            <a:r>
              <a:rPr lang="nl-NL" dirty="0"/>
              <a:t>65</a:t>
            </a:r>
          </a:p>
          <a:p>
            <a:r>
              <a:rPr lang="nl-NL" dirty="0"/>
              <a:t>Lezers nieuwsbrief:</a:t>
            </a:r>
          </a:p>
          <a:p>
            <a:pPr lvl="1"/>
            <a:r>
              <a:rPr lang="nl-NL" dirty="0"/>
              <a:t>400</a:t>
            </a:r>
          </a:p>
          <a:p>
            <a:r>
              <a:rPr lang="nl-NL" dirty="0"/>
              <a:t>=&gt; we willen groeien!</a:t>
            </a:r>
          </a:p>
          <a:p>
            <a:pPr marL="457200" lvl="1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3483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Omslag?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="" xmlns:a16="http://schemas.microsoft.com/office/drawing/2014/main" id="{A083E830-577D-2398-5488-C465CEE3C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Wereldberoemd in Voerendaal via de Onder Ons</a:t>
            </a:r>
          </a:p>
          <a:p>
            <a:r>
              <a:rPr lang="nl-NL" dirty="0"/>
              <a:t>Energiebesparing</a:t>
            </a:r>
          </a:p>
          <a:p>
            <a:pPr lvl="1"/>
            <a:r>
              <a:rPr lang="nl-NL" dirty="0"/>
              <a:t>Energiecoach (</a:t>
            </a:r>
            <a:r>
              <a:rPr lang="nl-NL" dirty="0" err="1"/>
              <a:t>Hoom</a:t>
            </a:r>
            <a:r>
              <a:rPr lang="nl-NL" dirty="0"/>
              <a:t>)</a:t>
            </a:r>
          </a:p>
          <a:p>
            <a:pPr lvl="1"/>
            <a:r>
              <a:rPr lang="nl-NL" dirty="0"/>
              <a:t>Energieke avonden</a:t>
            </a:r>
          </a:p>
          <a:p>
            <a:r>
              <a:rPr lang="nl-NL" dirty="0"/>
              <a:t>Energieopwekking</a:t>
            </a:r>
          </a:p>
          <a:p>
            <a:pPr lvl="1"/>
            <a:r>
              <a:rPr lang="nl-NL" dirty="0"/>
              <a:t>Windenergie Parkstad Zuid</a:t>
            </a:r>
          </a:p>
          <a:p>
            <a:pPr lvl="2"/>
            <a:r>
              <a:rPr lang="nl-NL" dirty="0"/>
              <a:t>We zitten in de wachtstand</a:t>
            </a:r>
          </a:p>
          <a:p>
            <a:pPr lvl="1"/>
            <a:r>
              <a:rPr lang="nl-NL" dirty="0"/>
              <a:t>Energietuin Karstraat Ransdaal, </a:t>
            </a:r>
          </a:p>
          <a:p>
            <a:pPr lvl="2"/>
            <a:r>
              <a:rPr lang="nl-NL" dirty="0"/>
              <a:t>50-50 met </a:t>
            </a:r>
            <a:r>
              <a:rPr lang="nl-NL" dirty="0" err="1"/>
              <a:t>Statkraft</a:t>
            </a:r>
            <a:r>
              <a:rPr lang="nl-NL" dirty="0"/>
              <a:t>, 17MW</a:t>
            </a:r>
          </a:p>
          <a:p>
            <a:pPr lvl="2"/>
            <a:r>
              <a:rPr lang="nl-NL" dirty="0"/>
              <a:t>Vergunning is verleen, maar: bezwaar</a:t>
            </a:r>
          </a:p>
          <a:p>
            <a:pPr lvl="2"/>
            <a:r>
              <a:rPr lang="nl-NL" dirty="0"/>
              <a:t>Netcongestie, Einsteintelescoop</a:t>
            </a:r>
          </a:p>
          <a:p>
            <a:pPr lvl="2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321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Energieke avond: Einde Saldering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676400" y="1860236"/>
            <a:ext cx="9144000" cy="4188158"/>
          </a:xfrm>
        </p:spPr>
        <p:txBody>
          <a:bodyPr>
            <a:normAutofit/>
          </a:bodyPr>
          <a:lstStyle/>
          <a:p>
            <a:r>
              <a:rPr lang="nl-NL" dirty="0"/>
              <a:t>Waarom stopt de regeling?</a:t>
            </a:r>
          </a:p>
          <a:p>
            <a:pPr lvl="1"/>
            <a:r>
              <a:rPr lang="nl-NL" dirty="0"/>
              <a:t>Het is de meest langlopende en luxe subsidieregeling</a:t>
            </a:r>
          </a:p>
          <a:p>
            <a:pPr lvl="1"/>
            <a:r>
              <a:rPr lang="nl-NL" dirty="0"/>
              <a:t>Het werd te duur, wegens groot succes</a:t>
            </a:r>
          </a:p>
          <a:p>
            <a:pPr lvl="1"/>
            <a:r>
              <a:rPr lang="nl-NL" dirty="0"/>
              <a:t>Mensen zonder panelen betaalden het gelag</a:t>
            </a:r>
          </a:p>
          <a:p>
            <a:r>
              <a:rPr lang="nl-NL" dirty="0"/>
              <a:t>Wat betekent dat praktisch</a:t>
            </a:r>
          </a:p>
          <a:p>
            <a:pPr lvl="1"/>
            <a:r>
              <a:rPr lang="nl-NL" dirty="0"/>
              <a:t>Alleen direct verbruikte zonnestroom is gratis</a:t>
            </a:r>
          </a:p>
          <a:p>
            <a:pPr lvl="1"/>
            <a:r>
              <a:rPr lang="nl-NL" dirty="0"/>
              <a:t>De overheid verdient weer aan stroom</a:t>
            </a:r>
          </a:p>
          <a:p>
            <a:r>
              <a:rPr lang="nl-NL" dirty="0"/>
              <a:t>Wat gaan we er aan doen</a:t>
            </a:r>
          </a:p>
          <a:p>
            <a:pPr lvl="1"/>
            <a:r>
              <a:rPr lang="nl-NL" dirty="0"/>
              <a:t>Wil je profiteren moet je je </a:t>
            </a:r>
            <a:r>
              <a:rPr lang="nl-NL" dirty="0" err="1"/>
              <a:t>stroomverbuik</a:t>
            </a:r>
            <a:r>
              <a:rPr lang="nl-NL" dirty="0"/>
              <a:t> dus aanpassen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750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58FD837-F1A6-2F6D-A1A0-0B95B7B1F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FF32231-94E0-B04B-1553-D616EADA3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bent u hier?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1C2F18AE-6B31-535B-2053-76D19F6AB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860235"/>
            <a:ext cx="9144000" cy="4589843"/>
          </a:xfrm>
        </p:spPr>
        <p:txBody>
          <a:bodyPr>
            <a:normAutofit lnSpcReduction="10000"/>
          </a:bodyPr>
          <a:lstStyle/>
          <a:p>
            <a:r>
              <a:rPr lang="nl-NL" dirty="0"/>
              <a:t>Welk contract moet ik nemen?</a:t>
            </a:r>
          </a:p>
          <a:p>
            <a:pPr lvl="1"/>
            <a:r>
              <a:rPr lang="nl-NL" dirty="0"/>
              <a:t>Dynamisch, variabel, vast?</a:t>
            </a:r>
          </a:p>
          <a:p>
            <a:r>
              <a:rPr lang="nl-NL" dirty="0"/>
              <a:t>Moet ik nog investeren in zonnepanelen?</a:t>
            </a:r>
          </a:p>
          <a:p>
            <a:pPr lvl="1"/>
            <a:r>
              <a:rPr lang="nl-NL" dirty="0"/>
              <a:t>Moet ik ze uit zetten?</a:t>
            </a:r>
          </a:p>
          <a:p>
            <a:pPr lvl="1"/>
            <a:r>
              <a:rPr lang="nl-NL" dirty="0"/>
              <a:t>Zal ik er bij leggen?</a:t>
            </a:r>
          </a:p>
          <a:p>
            <a:pPr lvl="1"/>
            <a:r>
              <a:rPr lang="nl-NL" dirty="0"/>
              <a:t>Wat levert het nog op?</a:t>
            </a:r>
          </a:p>
          <a:p>
            <a:r>
              <a:rPr lang="nl-NL" dirty="0"/>
              <a:t>Is een batterij interessant?</a:t>
            </a:r>
          </a:p>
          <a:p>
            <a:pPr lvl="1"/>
            <a:r>
              <a:rPr lang="nl-NL" dirty="0"/>
              <a:t>Hoe groot</a:t>
            </a:r>
          </a:p>
          <a:p>
            <a:pPr lvl="1"/>
            <a:r>
              <a:rPr lang="nl-NL" dirty="0"/>
              <a:t>Stekker of vast?</a:t>
            </a:r>
          </a:p>
          <a:p>
            <a:pPr lvl="1"/>
            <a:r>
              <a:rPr lang="nl-NL" dirty="0"/>
              <a:t>Wat kost het</a:t>
            </a:r>
          </a:p>
          <a:p>
            <a:pPr lvl="1"/>
            <a:r>
              <a:rPr lang="nl-NL" dirty="0"/>
              <a:t>Gevaarlijk?</a:t>
            </a:r>
          </a:p>
          <a:p>
            <a:pPr marL="457200" lvl="1" indent="0">
              <a:buNone/>
            </a:pPr>
            <a:endParaRPr lang="nl-NL" dirty="0"/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607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72AA774-0954-699E-20B1-03D6A468F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FBAD462-7073-3E77-1DF1-D2975DC47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Transitie in grote getallen?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4825252F-DB08-0186-159B-778A0655F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860235"/>
            <a:ext cx="9144000" cy="4589843"/>
          </a:xfrm>
        </p:spPr>
        <p:txBody>
          <a:bodyPr>
            <a:normAutofit/>
          </a:bodyPr>
          <a:lstStyle/>
          <a:p>
            <a:r>
              <a:rPr lang="nl-NL" dirty="0"/>
              <a:t>Zonnepanelen in Nederland?</a:t>
            </a:r>
          </a:p>
          <a:p>
            <a:pPr lvl="1"/>
            <a:r>
              <a:rPr lang="nl-NL" dirty="0"/>
              <a:t>3 </a:t>
            </a:r>
            <a:r>
              <a:rPr lang="nl-NL" dirty="0" err="1"/>
              <a:t>mio</a:t>
            </a:r>
            <a:r>
              <a:rPr lang="nl-NL" dirty="0"/>
              <a:t> huishoudens hebben panelen </a:t>
            </a:r>
          </a:p>
          <a:p>
            <a:r>
              <a:rPr lang="nl-NL" dirty="0"/>
              <a:t>Batterijen in Nederland</a:t>
            </a:r>
          </a:p>
          <a:p>
            <a:pPr lvl="1"/>
            <a:r>
              <a:rPr lang="nl-NL" dirty="0"/>
              <a:t>300.000 huishoudens hebben een batterij: 1GWh</a:t>
            </a:r>
          </a:p>
          <a:p>
            <a:pPr lvl="1"/>
            <a:r>
              <a:rPr lang="nl-NL" dirty="0"/>
              <a:t>2040: doel is 28GWh thuis en 100GWh industrieel</a:t>
            </a:r>
          </a:p>
          <a:p>
            <a:r>
              <a:rPr lang="nl-NL" dirty="0"/>
              <a:t>Warmtepompen in Nederland?</a:t>
            </a:r>
          </a:p>
          <a:p>
            <a:pPr lvl="1"/>
            <a:r>
              <a:rPr lang="nl-NL" dirty="0"/>
              <a:t>2,1 </a:t>
            </a:r>
            <a:r>
              <a:rPr lang="nl-NL" dirty="0" err="1"/>
              <a:t>mio</a:t>
            </a:r>
            <a:r>
              <a:rPr lang="nl-NL" dirty="0"/>
              <a:t> airco’s</a:t>
            </a:r>
          </a:p>
          <a:p>
            <a:pPr lvl="1"/>
            <a:r>
              <a:rPr lang="nl-NL" dirty="0"/>
              <a:t>0,9 </a:t>
            </a:r>
            <a:r>
              <a:rPr lang="nl-NL" dirty="0" err="1"/>
              <a:t>mio</a:t>
            </a:r>
            <a:r>
              <a:rPr lang="nl-NL" dirty="0"/>
              <a:t> hybride en warmtepomp CV</a:t>
            </a:r>
          </a:p>
          <a:p>
            <a:r>
              <a:rPr lang="nl-NL" dirty="0"/>
              <a:t>Elektrische auto’s</a:t>
            </a:r>
          </a:p>
          <a:p>
            <a:pPr lvl="1"/>
            <a:r>
              <a:rPr lang="nl-NL" dirty="0"/>
              <a:t>750.000, full </a:t>
            </a:r>
            <a:r>
              <a:rPr lang="nl-NL" dirty="0" err="1"/>
              <a:t>electric</a:t>
            </a:r>
            <a:r>
              <a:rPr lang="nl-NL" dirty="0"/>
              <a:t> = 8% (1,8 </a:t>
            </a:r>
            <a:r>
              <a:rPr lang="nl-NL" dirty="0" err="1"/>
              <a:t>mio</a:t>
            </a:r>
            <a:r>
              <a:rPr lang="nl-NL" dirty="0"/>
              <a:t> is hybride)</a:t>
            </a:r>
          </a:p>
        </p:txBody>
      </p:sp>
    </p:spTree>
    <p:extLst>
      <p:ext uri="{BB962C8B-B14F-4D97-AF65-F5344CB8AC3E}">
        <p14:creationId xmlns:p14="http://schemas.microsoft.com/office/powerpoint/2010/main" val="253122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74D39C6-F8ED-4CEC-D9CB-3F8A3255E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9D931519-C00E-6715-6416-1BEF1CFC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Verwarring?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="" xmlns:a16="http://schemas.microsoft.com/office/drawing/2014/main" id="{D81ABB5C-31FF-3B0E-6FE5-277F2EF7F9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76400" y="1649432"/>
            <a:ext cx="7308812" cy="5107272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="" xmlns:a16="http://schemas.microsoft.com/office/drawing/2014/main" id="{DF722EF9-C01C-F5D4-51A5-33C52F66477A}"/>
              </a:ext>
            </a:extLst>
          </p:cNvPr>
          <p:cNvSpPr txBox="1"/>
          <p:nvPr/>
        </p:nvSpPr>
        <p:spPr>
          <a:xfrm>
            <a:off x="6148930" y="4029930"/>
            <a:ext cx="1210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vraaguitval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="" xmlns:a16="http://schemas.microsoft.com/office/drawing/2014/main" id="{C13E352D-666F-9DDE-21C3-FB7E5FDA1E97}"/>
              </a:ext>
            </a:extLst>
          </p:cNvPr>
          <p:cNvSpPr txBox="1"/>
          <p:nvPr/>
        </p:nvSpPr>
        <p:spPr>
          <a:xfrm>
            <a:off x="6148930" y="2738703"/>
            <a:ext cx="1200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verwarring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="" xmlns:a16="http://schemas.microsoft.com/office/drawing/2014/main" id="{035D62A4-1425-1AD1-D3A3-74EF89A0EFE8}"/>
              </a:ext>
            </a:extLst>
          </p:cNvPr>
          <p:cNvSpPr txBox="1"/>
          <p:nvPr/>
        </p:nvSpPr>
        <p:spPr>
          <a:xfrm>
            <a:off x="2449380" y="3108035"/>
            <a:ext cx="35893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Afnemende hoeveelheid auto’s met</a:t>
            </a:r>
          </a:p>
          <a:p>
            <a:r>
              <a:rPr lang="nl-NL" dirty="0"/>
              <a:t>verbrandingsmotoren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="" xmlns:a16="http://schemas.microsoft.com/office/drawing/2014/main" id="{76C3A6B2-839F-D77F-368B-2BB551A94818}"/>
              </a:ext>
            </a:extLst>
          </p:cNvPr>
          <p:cNvSpPr txBox="1"/>
          <p:nvPr/>
        </p:nvSpPr>
        <p:spPr>
          <a:xfrm>
            <a:off x="7511056" y="3105834"/>
            <a:ext cx="3661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Toenemende hoeveelheid auto’s met</a:t>
            </a:r>
          </a:p>
          <a:p>
            <a:r>
              <a:rPr lang="nl-NL" dirty="0"/>
              <a:t>batterijen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="" xmlns:a16="http://schemas.microsoft.com/office/drawing/2014/main" id="{E35B02C4-E14A-024B-6E1B-F518316F6BFD}"/>
              </a:ext>
            </a:extLst>
          </p:cNvPr>
          <p:cNvSpPr/>
          <p:nvPr/>
        </p:nvSpPr>
        <p:spPr>
          <a:xfrm>
            <a:off x="2272311" y="5442596"/>
            <a:ext cx="6608867" cy="2080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kstvak 13">
            <a:extLst>
              <a:ext uri="{FF2B5EF4-FFF2-40B4-BE49-F238E27FC236}">
                <a16:creationId xmlns="" xmlns:a16="http://schemas.microsoft.com/office/drawing/2014/main" id="{D0139E56-EA71-2B5C-944E-2683467FB1D5}"/>
              </a:ext>
            </a:extLst>
          </p:cNvPr>
          <p:cNvSpPr txBox="1"/>
          <p:nvPr/>
        </p:nvSpPr>
        <p:spPr>
          <a:xfrm>
            <a:off x="8196935" y="5546629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tijd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="" xmlns:a16="http://schemas.microsoft.com/office/drawing/2014/main" id="{31B73528-C71A-E446-8E59-2D71FC2984C0}"/>
              </a:ext>
            </a:extLst>
          </p:cNvPr>
          <p:cNvSpPr/>
          <p:nvPr/>
        </p:nvSpPr>
        <p:spPr>
          <a:xfrm>
            <a:off x="1861653" y="1954735"/>
            <a:ext cx="410658" cy="3049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35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4BCABE1-3FE7-027F-B243-DCB33DDB6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4857961-2ED9-0484-8226-550BDB58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Einde Saldering, wat nu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9DBDE7A0-0BA8-9DCF-0F32-94123AF8B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860236"/>
            <a:ext cx="9144000" cy="4188158"/>
          </a:xfrm>
        </p:spPr>
        <p:txBody>
          <a:bodyPr>
            <a:normAutofit/>
          </a:bodyPr>
          <a:lstStyle/>
          <a:p>
            <a:r>
              <a:rPr lang="nl-NL" dirty="0"/>
              <a:t>Het wordt ingewikkelder</a:t>
            </a:r>
          </a:p>
          <a:p>
            <a:pPr lvl="1"/>
            <a:r>
              <a:rPr lang="nl-NL" dirty="0"/>
              <a:t>Salderen was supermakkelijk, </a:t>
            </a:r>
          </a:p>
          <a:p>
            <a:pPr lvl="1"/>
            <a:r>
              <a:rPr lang="nl-NL" dirty="0"/>
              <a:t>Met een vast contract en óverproductie waren de kosten: nul</a:t>
            </a:r>
          </a:p>
          <a:p>
            <a:pPr lvl="1"/>
            <a:r>
              <a:rPr lang="nl-NL" dirty="0"/>
              <a:t>Dag of nacht, zomer of winter, maakte niet uit</a:t>
            </a:r>
          </a:p>
          <a:p>
            <a:r>
              <a:rPr lang="nl-NL" dirty="0" smtClean="0"/>
              <a:t>En nu:</a:t>
            </a:r>
            <a:endParaRPr lang="nl-NL" dirty="0"/>
          </a:p>
          <a:p>
            <a:pPr lvl="1"/>
            <a:r>
              <a:rPr lang="nl-NL" dirty="0"/>
              <a:t>Alleen eigen gebruik is gratis</a:t>
            </a:r>
          </a:p>
          <a:p>
            <a:pPr lvl="1"/>
            <a:r>
              <a:rPr lang="nl-NL" dirty="0"/>
              <a:t>Tijdstip van gebruik is dus belangrijk</a:t>
            </a:r>
          </a:p>
          <a:p>
            <a:pPr lvl="1"/>
            <a:r>
              <a:rPr lang="nl-NL" dirty="0"/>
              <a:t>Welk Energiecontract is het beste</a:t>
            </a:r>
          </a:p>
          <a:p>
            <a:pPr lvl="1"/>
            <a:r>
              <a:rPr lang="nl-NL" dirty="0"/>
              <a:t>Moet ik een batterij kopen?</a:t>
            </a:r>
          </a:p>
        </p:txBody>
      </p:sp>
    </p:spTree>
    <p:extLst>
      <p:ext uri="{BB962C8B-B14F-4D97-AF65-F5344CB8AC3E}">
        <p14:creationId xmlns:p14="http://schemas.microsoft.com/office/powerpoint/2010/main" val="153624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19FEBCE-CBA7-8CAA-E640-F3263A0D5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="" xmlns:a16="http://schemas.microsoft.com/office/drawing/2014/main" id="{79B672C0-1CF2-EA65-1768-0EB2846ED1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8028" y="914400"/>
            <a:ext cx="7580313" cy="758031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9A422A6A-093E-A770-27E9-AE0B86EC9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Typische zonnedag</a:t>
            </a:r>
          </a:p>
        </p:txBody>
      </p:sp>
    </p:spTree>
    <p:extLst>
      <p:ext uri="{BB962C8B-B14F-4D97-AF65-F5344CB8AC3E}">
        <p14:creationId xmlns:p14="http://schemas.microsoft.com/office/powerpoint/2010/main" val="41162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F3AFD1D-CC39-FD82-04D9-E269A9BDB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1F835318-6DFC-FE28-4F6B-92B8C33F2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kwestie: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CBCB1352-37BB-EA8E-D65F-030ECCB6B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074419"/>
            <a:ext cx="9144000" cy="4188158"/>
          </a:xfrm>
        </p:spPr>
        <p:txBody>
          <a:bodyPr>
            <a:normAutofit/>
          </a:bodyPr>
          <a:lstStyle/>
          <a:p>
            <a:r>
              <a:rPr lang="nl-NL" dirty="0"/>
              <a:t>Meeste opwek overdag</a:t>
            </a:r>
          </a:p>
          <a:p>
            <a:pPr lvl="1"/>
            <a:r>
              <a:rPr lang="nl-NL" dirty="0"/>
              <a:t>Op momenten dat je zelf weinig gebruikt</a:t>
            </a:r>
          </a:p>
          <a:p>
            <a:pPr lvl="1"/>
            <a:r>
              <a:rPr lang="nl-NL" dirty="0"/>
              <a:t>De stroom weinig waarde heeft op de beurs</a:t>
            </a:r>
          </a:p>
          <a:p>
            <a:pPr lvl="1"/>
            <a:r>
              <a:rPr lang="nl-NL" dirty="0"/>
              <a:t>In het weekend kun je daarmee een EV laden?</a:t>
            </a:r>
          </a:p>
          <a:p>
            <a:r>
              <a:rPr lang="nl-NL" dirty="0"/>
              <a:t>Mogelijkheden</a:t>
            </a:r>
          </a:p>
          <a:p>
            <a:pPr lvl="1"/>
            <a:r>
              <a:rPr lang="nl-NL" dirty="0"/>
              <a:t>Batterij overwegen</a:t>
            </a:r>
          </a:p>
          <a:p>
            <a:pPr lvl="1"/>
            <a:r>
              <a:rPr lang="nl-NL" dirty="0"/>
              <a:t>Handelen op de beurs?</a:t>
            </a:r>
          </a:p>
          <a:p>
            <a:pPr lvl="1"/>
            <a:endParaRPr lang="nl-NL" dirty="0"/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0662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9D1EFE5-6DE1-7CDA-231E-4F5ED6E0A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ECA2EC3-D9F6-5FFD-B068-3A8F64A3C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</a:t>
            </a:r>
            <a:r>
              <a:rPr lang="nl-NL" dirty="0" smtClean="0"/>
              <a:t>oplossing: </a:t>
            </a:r>
            <a:r>
              <a:rPr lang="nl-NL" dirty="0"/>
              <a:t>Dynamiek, marktwerking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AEB56DBE-20DD-8833-E3AC-7791E729A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074419"/>
            <a:ext cx="9144000" cy="4188158"/>
          </a:xfrm>
        </p:spPr>
        <p:txBody>
          <a:bodyPr>
            <a:normAutofit lnSpcReduction="10000"/>
          </a:bodyPr>
          <a:lstStyle/>
          <a:p>
            <a:r>
              <a:rPr lang="nl-NL" dirty="0" err="1"/>
              <a:t>Maw</a:t>
            </a:r>
            <a:r>
              <a:rPr lang="nl-NL" dirty="0"/>
              <a:t>: Als stroom duur is ga je minder gebruiken</a:t>
            </a:r>
          </a:p>
          <a:p>
            <a:pPr lvl="1"/>
            <a:r>
              <a:rPr lang="nl-NL" dirty="0"/>
              <a:t>Of: al het goedkoop is ga je méér gebruiken </a:t>
            </a:r>
          </a:p>
          <a:p>
            <a:r>
              <a:rPr lang="nl-NL" dirty="0"/>
              <a:t>Grote gebruikers afschakelen</a:t>
            </a:r>
          </a:p>
          <a:p>
            <a:pPr lvl="1"/>
            <a:r>
              <a:rPr lang="nl-NL" dirty="0"/>
              <a:t>(af)wasmachine programmeren?</a:t>
            </a:r>
          </a:p>
          <a:p>
            <a:pPr lvl="1"/>
            <a:r>
              <a:rPr lang="nl-NL" dirty="0"/>
              <a:t>Afschakelen warmtepomp (</a:t>
            </a:r>
            <a:r>
              <a:rPr lang="nl-NL" dirty="0" err="1"/>
              <a:t>vs</a:t>
            </a:r>
            <a:r>
              <a:rPr lang="nl-NL" dirty="0"/>
              <a:t> comfort)</a:t>
            </a:r>
          </a:p>
          <a:p>
            <a:pPr lvl="1"/>
            <a:r>
              <a:rPr lang="nl-NL" dirty="0"/>
              <a:t>Auto laten terugleveren</a:t>
            </a:r>
          </a:p>
          <a:p>
            <a:r>
              <a:rPr lang="nl-NL" dirty="0"/>
              <a:t>Als stroom goedkoop is ga je meer gebruiken</a:t>
            </a:r>
          </a:p>
          <a:p>
            <a:pPr lvl="1"/>
            <a:r>
              <a:rPr lang="nl-NL" dirty="0"/>
              <a:t>Auto laden</a:t>
            </a:r>
          </a:p>
          <a:p>
            <a:pPr lvl="1"/>
            <a:r>
              <a:rPr lang="nl-NL" dirty="0"/>
              <a:t>Warmtebuffer opwarmen (batterij vullen)</a:t>
            </a:r>
          </a:p>
          <a:p>
            <a:pPr lvl="1"/>
            <a:r>
              <a:rPr lang="nl-NL" dirty="0"/>
              <a:t>Batterij overwegen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821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5A7D36D-7215-18A9-5E3A-20BDC7D6F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70FB268-38FF-4DE4-76CC-E4BA0AED7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Eigen </a:t>
            </a:r>
            <a:r>
              <a:rPr lang="nl-NL" dirty="0" smtClean="0"/>
              <a:t>verbruik verhogen!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F6E4877F-5F6C-2A04-A717-F872B2CF8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Wat is eigen verbruik?</a:t>
            </a:r>
          </a:p>
          <a:p>
            <a:pPr lvl="1"/>
            <a:r>
              <a:rPr lang="nl-NL" dirty="0"/>
              <a:t>Alles wat je direct gebruikt als de zon schijnt</a:t>
            </a:r>
          </a:p>
          <a:p>
            <a:pPr lvl="2"/>
            <a:r>
              <a:rPr lang="nl-NL" dirty="0"/>
              <a:t>Als je geen batterijen hebt</a:t>
            </a:r>
          </a:p>
          <a:p>
            <a:pPr lvl="1"/>
            <a:r>
              <a:rPr lang="nl-NL" dirty="0"/>
              <a:t>Alles wat je gebruikt voordat je terug levert</a:t>
            </a:r>
          </a:p>
          <a:p>
            <a:pPr lvl="2"/>
            <a:r>
              <a:rPr lang="nl-NL" dirty="0"/>
              <a:t>Als je wel batterijen hebt</a:t>
            </a:r>
          </a:p>
          <a:p>
            <a:r>
              <a:rPr lang="nl-NL" dirty="0"/>
              <a:t>Hoe bepaal je dat?</a:t>
            </a:r>
          </a:p>
          <a:p>
            <a:pPr lvl="1"/>
            <a:r>
              <a:rPr lang="nl-NL" dirty="0"/>
              <a:t>Check je meters</a:t>
            </a:r>
          </a:p>
          <a:p>
            <a:pPr lvl="2"/>
            <a:r>
              <a:rPr lang="nl-NL" dirty="0"/>
              <a:t>Wat produceren de zonnepanelen per jaar? (zie je op de omvormer)</a:t>
            </a:r>
          </a:p>
          <a:p>
            <a:pPr lvl="2"/>
            <a:r>
              <a:rPr lang="nl-NL" dirty="0"/>
              <a:t>Wat heb je dit jaar terug geleverd? (zie je op de slimme meter)</a:t>
            </a:r>
          </a:p>
          <a:p>
            <a:pPr lvl="2"/>
            <a:r>
              <a:rPr lang="nl-NL" dirty="0"/>
              <a:t>Wat heb je ingekocht?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5440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72DDB97-38F3-567E-DD06-616D7E5DD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Eigen verbruik </a:t>
            </a:r>
            <a:r>
              <a:rPr lang="nl-NL" dirty="0" smtClean="0"/>
              <a:t>verhogen</a:t>
            </a:r>
            <a:r>
              <a:rPr lang="nl-NL" dirty="0"/>
              <a:t>: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457" y="1692928"/>
            <a:ext cx="8133161" cy="5237644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="" xmlns:a16="http://schemas.microsoft.com/office/drawing/2014/main" id="{E2F1609C-14C0-6FF2-AADD-2C979C134C90}"/>
              </a:ext>
            </a:extLst>
          </p:cNvPr>
          <p:cNvSpPr txBox="1"/>
          <p:nvPr/>
        </p:nvSpPr>
        <p:spPr>
          <a:xfrm>
            <a:off x="6934200" y="5068047"/>
            <a:ext cx="245633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l-NL" dirty="0"/>
              <a:t>Gouden regel</a:t>
            </a:r>
            <a:br>
              <a:rPr lang="nl-NL" dirty="0"/>
            </a:br>
            <a:r>
              <a:rPr lang="nl-NL" dirty="0"/>
              <a:t>150% van </a:t>
            </a:r>
            <a:r>
              <a:rPr lang="nl-NL" dirty="0" err="1"/>
              <a:t>kWp</a:t>
            </a:r>
            <a:endParaRPr lang="nl-NL" dirty="0"/>
          </a:p>
          <a:p>
            <a:r>
              <a:rPr lang="nl-NL" dirty="0"/>
              <a:t>4000Wp =&gt; 6 kWh</a:t>
            </a:r>
          </a:p>
        </p:txBody>
      </p:sp>
    </p:spTree>
    <p:extLst>
      <p:ext uri="{BB962C8B-B14F-4D97-AF65-F5344CB8AC3E}">
        <p14:creationId xmlns:p14="http://schemas.microsoft.com/office/powerpoint/2010/main" val="168529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B43DB6D-0396-AABD-02A6-8B59563DE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Heb je zonnepanelen?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2F4BACDA-D4EA-FFE6-7E1D-D3614C902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Meestal al terug verdiend</a:t>
            </a:r>
          </a:p>
          <a:p>
            <a:r>
              <a:rPr lang="nl-NL" dirty="0"/>
              <a:t>Niet zeuren, </a:t>
            </a:r>
            <a:r>
              <a:rPr lang="nl-NL" dirty="0" smtClean="0"/>
              <a:t>acteren!</a:t>
            </a:r>
            <a:endParaRPr lang="nl-NL" dirty="0"/>
          </a:p>
          <a:p>
            <a:r>
              <a:rPr lang="nl-NL" dirty="0"/>
              <a:t>Batterij </a:t>
            </a:r>
            <a:r>
              <a:rPr lang="nl-NL" dirty="0" smtClean="0"/>
              <a:t>is vaak </a:t>
            </a:r>
            <a:r>
              <a:rPr lang="nl-NL" dirty="0"/>
              <a:t>interessant</a:t>
            </a:r>
          </a:p>
          <a:p>
            <a:r>
              <a:rPr lang="nl-NL" dirty="0" smtClean="0"/>
              <a:t>Maar grootte </a:t>
            </a:r>
            <a:r>
              <a:rPr lang="nl-NL" dirty="0"/>
              <a:t>is afhankelijk van persoonlijke situatie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707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52186A8-38BF-8BFF-6C62-5D1FE582B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436C5D9-D825-1494-DC7F-30C2DB324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Heb je nog géén zonnepanelen?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4157E867-759C-33B4-9278-5AEEF4500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Langere terugverdientijden</a:t>
            </a:r>
          </a:p>
          <a:p>
            <a:r>
              <a:rPr lang="nl-NL" dirty="0"/>
              <a:t>Batterij toevoeging is interessant</a:t>
            </a:r>
          </a:p>
          <a:p>
            <a:r>
              <a:rPr lang="nl-NL" dirty="0"/>
              <a:t>Grillige stroommarkt biedt toch kansen</a:t>
            </a:r>
          </a:p>
          <a:p>
            <a:r>
              <a:rPr lang="nl-NL" dirty="0"/>
              <a:t>Grootte is afhankelijk van persoonlijke situatie</a:t>
            </a:r>
          </a:p>
          <a:p>
            <a:endParaRPr lang="nl-NL" dirty="0"/>
          </a:p>
          <a:p>
            <a:r>
              <a:rPr lang="nl-NL" dirty="0"/>
              <a:t>Wat ga je de komende jaren doen aan </a:t>
            </a:r>
            <a:r>
              <a:rPr lang="nl-NL" dirty="0" smtClean="0"/>
              <a:t>je </a:t>
            </a:r>
            <a:r>
              <a:rPr lang="nl-NL" dirty="0"/>
              <a:t>E-transitie?</a:t>
            </a:r>
          </a:p>
          <a:p>
            <a:r>
              <a:rPr lang="nl-NL" dirty="0"/>
              <a:t>Uitstel is niet erg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640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Eigen opwek: Overcapaciteit</a:t>
            </a:r>
            <a:br>
              <a:rPr lang="nl-NL" dirty="0"/>
            </a:br>
            <a:r>
              <a:rPr lang="nl-NL" sz="2400" dirty="0"/>
              <a:t>uitersten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Flinke overcapaciteit: 15 panelen van 400Wp op dak</a:t>
            </a:r>
          </a:p>
          <a:p>
            <a:r>
              <a:rPr lang="nl-NL" dirty="0"/>
              <a:t>Eigen </a:t>
            </a:r>
            <a:r>
              <a:rPr lang="nl-NL" dirty="0" err="1"/>
              <a:t>verbuik</a:t>
            </a:r>
            <a:r>
              <a:rPr lang="nl-NL" dirty="0"/>
              <a:t>: 2000kWh</a:t>
            </a:r>
          </a:p>
          <a:p>
            <a:pPr marL="0" indent="0">
              <a:buNone/>
            </a:pPr>
            <a:endParaRPr lang="nl-NL" dirty="0"/>
          </a:p>
          <a:p>
            <a:pPr lvl="1"/>
            <a:r>
              <a:rPr lang="nl-NL" dirty="0"/>
              <a:t>Direct Eigen verbruik is hierdoor hoog: 50% van het gebruik wordt zelf opgewekt, maar dat is maar 16% van de opgewekte stroom</a:t>
            </a:r>
          </a:p>
          <a:p>
            <a:pPr lvl="1"/>
            <a:r>
              <a:rPr lang="nl-NL" dirty="0"/>
              <a:t>En batterij aantrekkelijk: want je kunt gratis laden en duur verkopen</a:t>
            </a:r>
          </a:p>
          <a:p>
            <a:pPr lvl="1"/>
            <a:r>
              <a:rPr lang="nl-NL" dirty="0"/>
              <a:t>Strategie: Batterij nemen, niet traden, slechts stroom verkopen,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53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B9D27F8-B9EF-6C6A-C806-AA475890A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973A334-D9CE-CB31-BDC2-C6A190BDB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Eigen opwek: Ondercapaciteit</a:t>
            </a:r>
            <a:br>
              <a:rPr lang="nl-NL" dirty="0"/>
            </a:br>
            <a:r>
              <a:rPr lang="nl-NL" sz="2400" dirty="0"/>
              <a:t>uitersten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359BF304-B879-386E-6017-6A1F870FA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Stroomverbruik 3000kWh</a:t>
            </a:r>
          </a:p>
          <a:p>
            <a:r>
              <a:rPr lang="nl-NL" dirty="0"/>
              <a:t>Eigen opwek 1000kWh</a:t>
            </a:r>
          </a:p>
          <a:p>
            <a:endParaRPr lang="nl-NL" dirty="0"/>
          </a:p>
          <a:p>
            <a:pPr lvl="1"/>
            <a:r>
              <a:rPr lang="nl-NL" dirty="0"/>
              <a:t>Eigen opgewekte stroom wordt grotendeels direct verbruikt: 60%</a:t>
            </a:r>
          </a:p>
          <a:p>
            <a:pPr lvl="1"/>
            <a:r>
              <a:rPr lang="nl-NL" dirty="0"/>
              <a:t>Maar dat is maar 20% van het verbruik</a:t>
            </a:r>
            <a:br>
              <a:rPr lang="nl-NL" dirty="0"/>
            </a:br>
            <a:endParaRPr lang="nl-NL" dirty="0"/>
          </a:p>
          <a:p>
            <a:pPr lvl="1"/>
            <a:r>
              <a:rPr lang="nl-NL" dirty="0"/>
              <a:t>Batterij, dynamisch contract, vast contract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Bijleggen? Alleen mét batterij.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1328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814E40F-5482-5EB8-5BAF-64D51D21B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68A95AB-A0D0-76D1-5749-5B91643CB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Geen PV panelen</a:t>
            </a:r>
            <a:br>
              <a:rPr lang="nl-NL" dirty="0"/>
            </a:br>
            <a:r>
              <a:rPr lang="nl-NL" sz="2400" dirty="0"/>
              <a:t>uitersten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BB61C303-96BB-A2C0-5D26-00A567466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Stroomverbruik 3000kWh</a:t>
            </a:r>
          </a:p>
          <a:p>
            <a:r>
              <a:rPr lang="nl-NL" dirty="0"/>
              <a:t>Eigen opwek 0kWh</a:t>
            </a:r>
          </a:p>
          <a:p>
            <a:endParaRPr lang="nl-NL" dirty="0"/>
          </a:p>
          <a:p>
            <a:r>
              <a:rPr lang="nl-NL" dirty="0"/>
              <a:t>(plug-In) Batterij plus Spotmarkt EPEX</a:t>
            </a:r>
          </a:p>
          <a:p>
            <a:pPr lvl="1"/>
            <a:r>
              <a:rPr lang="nl-NL" dirty="0"/>
              <a:t>Goedkoop inkopen</a:t>
            </a:r>
          </a:p>
          <a:p>
            <a:pPr lvl="1"/>
            <a:r>
              <a:rPr lang="nl-NL" dirty="0"/>
              <a:t>Duur gebruiken</a:t>
            </a:r>
          </a:p>
          <a:p>
            <a:pPr lvl="1"/>
            <a:r>
              <a:rPr lang="nl-NL" dirty="0"/>
              <a:t>16 jaar in de toekomst kijken? </a:t>
            </a:r>
          </a:p>
          <a:p>
            <a:pPr lvl="1"/>
            <a:r>
              <a:rPr lang="nl-NL" dirty="0"/>
              <a:t>Extremen worden minder</a:t>
            </a:r>
          </a:p>
          <a:p>
            <a:pPr lvl="1"/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1553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CC3C984-0F52-CFB4-4D9B-8EFA112BA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A56898C-CABA-A608-D749-F4170BC35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Geen PV panelen, wel een EV en een WP</a:t>
            </a:r>
            <a:br>
              <a:rPr lang="nl-NL" dirty="0"/>
            </a:br>
            <a:r>
              <a:rPr lang="nl-NL" sz="2400" dirty="0"/>
              <a:t>scenario’s stapelen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949CEEBD-DDCD-5069-635A-A69A5D4B1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Stroomverbruik 3000kWh (15000km) + 2000kWh</a:t>
            </a:r>
          </a:p>
          <a:p>
            <a:endParaRPr lang="nl-NL" dirty="0"/>
          </a:p>
          <a:p>
            <a:r>
              <a:rPr lang="nl-NL" dirty="0"/>
              <a:t>Spotmarkt EPEX</a:t>
            </a:r>
          </a:p>
          <a:p>
            <a:pPr lvl="1"/>
            <a:r>
              <a:rPr lang="nl-NL" dirty="0"/>
              <a:t>Goedkoop inkopen in het weekend en ‘s nachts</a:t>
            </a:r>
          </a:p>
          <a:p>
            <a:pPr lvl="1"/>
            <a:r>
              <a:rPr lang="nl-NL" dirty="0"/>
              <a:t>Goedkoper rijden</a:t>
            </a:r>
          </a:p>
          <a:p>
            <a:pPr lvl="1"/>
            <a:r>
              <a:rPr lang="nl-NL" dirty="0"/>
              <a:t>Maar ‘s avond betaal je veel voor de stroom</a:t>
            </a:r>
          </a:p>
          <a:p>
            <a:pPr lvl="1"/>
            <a:r>
              <a:rPr lang="nl-NL" dirty="0"/>
              <a:t>Dus ook een kleine batterij nemen.</a:t>
            </a:r>
          </a:p>
          <a:p>
            <a:pPr lvl="1"/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496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C88BE42-FC69-050D-5452-C5F011179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1AE24ADD-FE2F-1C54-C386-0E80B4A36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Nieuwe PV panelen</a:t>
            </a:r>
            <a:br>
              <a:rPr lang="nl-NL" dirty="0"/>
            </a:br>
            <a:r>
              <a:rPr lang="nl-NL" sz="2400" dirty="0"/>
              <a:t>uitersten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F57ACA54-8849-CD42-45F4-244C97891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Stroomverbruik 3000kWh</a:t>
            </a:r>
          </a:p>
          <a:p>
            <a:r>
              <a:rPr lang="nl-NL" dirty="0"/>
              <a:t>Eigen opwek 3000kWh</a:t>
            </a:r>
          </a:p>
          <a:p>
            <a:endParaRPr lang="nl-NL" dirty="0"/>
          </a:p>
          <a:p>
            <a:r>
              <a:rPr lang="nl-NL" dirty="0"/>
              <a:t>Gemiddeld 30% eigen gebruik, zonder batterij</a:t>
            </a:r>
          </a:p>
          <a:p>
            <a:r>
              <a:rPr lang="nl-NL" dirty="0"/>
              <a:t>50-60%, met batterij</a:t>
            </a:r>
          </a:p>
          <a:p>
            <a:pPr lvl="1"/>
            <a:r>
              <a:rPr lang="nl-NL" dirty="0"/>
              <a:t>Nieuwe panelen zijn interessant mét batterij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="" xmlns:a16="http://schemas.microsoft.com/office/drawing/2014/main" id="{4B2F2A7E-C727-B979-F9F3-F3D215B55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516743"/>
            <a:ext cx="9956800" cy="534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96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EE1CE91-EA2F-EA79-C1F4-2C948CE5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BE39194-B810-3521-A98B-9B877346B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Slimme adviezen</a:t>
            </a:r>
            <a:br>
              <a:rPr lang="nl-NL" dirty="0"/>
            </a:br>
            <a:r>
              <a:rPr lang="nl-NL" sz="2400" dirty="0"/>
              <a:t>begin van uw reis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4A758089-F2ED-1485-95C7-37B256B14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Hier.nu/zonnepanelen-checker</a:t>
            </a:r>
          </a:p>
          <a:p>
            <a:r>
              <a:rPr lang="nl-NL" dirty="0"/>
              <a:t>Eerlijkoverthuisbatterijen.nl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="" xmlns:a16="http://schemas.microsoft.com/office/drawing/2014/main" id="{CE005785-87C4-3FAB-D0F2-DF32C132E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5971" y="3233057"/>
            <a:ext cx="7315253" cy="567694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="" xmlns:a16="http://schemas.microsoft.com/office/drawing/2014/main" id="{8EADF908-B0E8-9B4B-710C-82255E84F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781" y="3233057"/>
            <a:ext cx="5972219" cy="589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2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BAE9D27-555C-18DA-3940-DB440183F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56A9971-9B5D-914A-E9CF-162870DC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bent u hier?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C56DF7D1-2D5C-1023-D607-DF49F7DD0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860235"/>
            <a:ext cx="9144000" cy="4589843"/>
          </a:xfrm>
        </p:spPr>
        <p:txBody>
          <a:bodyPr>
            <a:normAutofit lnSpcReduction="10000"/>
          </a:bodyPr>
          <a:lstStyle/>
          <a:p>
            <a:r>
              <a:rPr lang="nl-NL" dirty="0"/>
              <a:t>Welk contract moet ik nemen?</a:t>
            </a:r>
          </a:p>
          <a:p>
            <a:pPr lvl="1"/>
            <a:r>
              <a:rPr lang="nl-NL" dirty="0"/>
              <a:t>Dynamisch, variabel, vast? </a:t>
            </a: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=&gt; veel E: dynamisch</a:t>
            </a:r>
          </a:p>
          <a:p>
            <a:r>
              <a:rPr lang="nl-NL" dirty="0"/>
              <a:t>Moet ik nog investeren in zonnepanelen?</a:t>
            </a:r>
          </a:p>
          <a:p>
            <a:pPr lvl="1"/>
            <a:r>
              <a:rPr lang="nl-NL" dirty="0"/>
              <a:t>Moet ik ze uit zetten? </a:t>
            </a: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=&gt; bij negatieve prijs en bij </a:t>
            </a:r>
            <a:r>
              <a:rPr lang="nl-NL" dirty="0" err="1">
                <a:solidFill>
                  <a:schemeClr val="accent2">
                    <a:lumMod val="75000"/>
                  </a:schemeClr>
                </a:solidFill>
              </a:rPr>
              <a:t>flex</a:t>
            </a:r>
            <a:endParaRPr lang="nl-NL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nl-NL" dirty="0"/>
              <a:t>Zal ik er bij leggen? </a:t>
            </a: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=&gt; Doe de check</a:t>
            </a:r>
          </a:p>
          <a:p>
            <a:pPr lvl="1"/>
            <a:r>
              <a:rPr lang="nl-NL" dirty="0"/>
              <a:t>Wat levert het nog op? </a:t>
            </a: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=&gt; langere terugverdientijd, soms batterij</a:t>
            </a:r>
          </a:p>
          <a:p>
            <a:r>
              <a:rPr lang="nl-NL" dirty="0"/>
              <a:t>Is een batterij interessant?</a:t>
            </a:r>
          </a:p>
          <a:p>
            <a:pPr lvl="1"/>
            <a:r>
              <a:rPr lang="nl-NL" dirty="0"/>
              <a:t>Hoe groot </a:t>
            </a: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=&gt; doe de check</a:t>
            </a:r>
          </a:p>
          <a:p>
            <a:pPr lvl="1"/>
            <a:r>
              <a:rPr lang="nl-NL" dirty="0"/>
              <a:t>Stekker of vast? </a:t>
            </a: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=&gt; hoe gaat je E-verbruik toenemen</a:t>
            </a:r>
          </a:p>
          <a:p>
            <a:pPr lvl="1"/>
            <a:r>
              <a:rPr lang="nl-NL" dirty="0"/>
              <a:t>Wat kost het? </a:t>
            </a: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=&gt; wachten is niet erg</a:t>
            </a:r>
          </a:p>
          <a:p>
            <a:pPr lvl="1"/>
            <a:r>
              <a:rPr lang="nl-NL" dirty="0"/>
              <a:t>Gevaarlijk? </a:t>
            </a:r>
            <a:r>
              <a:rPr lang="nl-NL" dirty="0">
                <a:solidFill>
                  <a:schemeClr val="accent2">
                    <a:lumMod val="75000"/>
                  </a:schemeClr>
                </a:solidFill>
              </a:rPr>
              <a:t>=&gt; LFP niet zo</a:t>
            </a:r>
          </a:p>
          <a:p>
            <a:pPr marL="457200" lvl="1" indent="0">
              <a:buNone/>
            </a:pPr>
            <a:endParaRPr lang="nl-NL" dirty="0"/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7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765007A-F16E-8240-FC6F-5445892FE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B22DBE27-82D5-B0B8-1C69-5C7BC5CBE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En </a:t>
            </a:r>
            <a:r>
              <a:rPr lang="nl-NL" dirty="0" err="1"/>
              <a:t>noe</a:t>
            </a:r>
            <a:r>
              <a:rPr lang="nl-NL" dirty="0"/>
              <a:t> </a:t>
            </a:r>
            <a:r>
              <a:rPr lang="nl-NL" dirty="0" err="1"/>
              <a:t>danne</a:t>
            </a:r>
            <a:r>
              <a:rPr lang="nl-NL" dirty="0"/>
              <a:t>?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BB21EBC5-F8EB-BF12-FC6F-A7275C11A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="" xmlns:a16="http://schemas.microsoft.com/office/drawing/2014/main" id="{0389443D-4751-A3C4-14A7-C7578F885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318" y="1389418"/>
            <a:ext cx="5819943" cy="438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5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Maakt u de Omslag?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b="1" dirty="0">
              <a:solidFill>
                <a:schemeClr val="accent6"/>
              </a:solidFill>
            </a:endParaRPr>
          </a:p>
          <a:p>
            <a:r>
              <a:rPr lang="nl-NL" b="1" dirty="0">
                <a:solidFill>
                  <a:schemeClr val="accent6"/>
                </a:solidFill>
              </a:rPr>
              <a:t>Wordt lid, als al </a:t>
            </a:r>
            <a:r>
              <a:rPr lang="nl-NL" b="1">
                <a:solidFill>
                  <a:schemeClr val="accent6"/>
                </a:solidFill>
              </a:rPr>
              <a:t>geen lid bent</a:t>
            </a:r>
            <a:endParaRPr lang="nl-NL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38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A401216-C17F-AA9A-1037-52F0501A2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="" xmlns:a16="http://schemas.microsoft.com/office/drawing/2014/main" id="{83889E8A-BFD7-A78C-D8AE-C9A0236C7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Vehicle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Grid</a:t>
            </a:r>
            <a:r>
              <a:rPr lang="nl-NL" dirty="0"/>
              <a:t> V2G 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="" xmlns:a16="http://schemas.microsoft.com/office/drawing/2014/main" id="{49B56CF2-C024-6DE4-EC84-A4CDC75F7EC8}"/>
              </a:ext>
            </a:extLst>
          </p:cNvPr>
          <p:cNvSpPr/>
          <p:nvPr/>
        </p:nvSpPr>
        <p:spPr>
          <a:xfrm>
            <a:off x="8335612" y="1484974"/>
            <a:ext cx="19590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600" dirty="0"/>
              <a:t>Renault 5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="" xmlns:a16="http://schemas.microsoft.com/office/drawing/2014/main" id="{BC628E67-7345-CA5A-7B93-CA80556C8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106" y="1729890"/>
            <a:ext cx="6749916" cy="388678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="" xmlns:a16="http://schemas.microsoft.com/office/drawing/2014/main" id="{C4612ED7-5C3A-72BD-E553-ADBBB783F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5612" y="2210411"/>
            <a:ext cx="2528125" cy="357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6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94136DC-E331-768C-1440-6FD489CD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="" xmlns:a16="http://schemas.microsoft.com/office/drawing/2014/main" id="{07B10B1E-7C04-7823-EC3F-7EC086C1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Plug </a:t>
            </a:r>
            <a:r>
              <a:rPr lang="nl-NL" dirty="0" err="1"/>
              <a:t>and</a:t>
            </a:r>
            <a:r>
              <a:rPr lang="nl-NL" dirty="0"/>
              <a:t> Play</a:t>
            </a:r>
          </a:p>
        </p:txBody>
      </p:sp>
      <p:sp>
        <p:nvSpPr>
          <p:cNvPr id="3" name="Pijl: links 2">
            <a:extLst>
              <a:ext uri="{FF2B5EF4-FFF2-40B4-BE49-F238E27FC236}">
                <a16:creationId xmlns="" xmlns:a16="http://schemas.microsoft.com/office/drawing/2014/main" id="{A0C5D273-18ED-7F6F-33E5-845BC9EF8A4F}"/>
              </a:ext>
            </a:extLst>
          </p:cNvPr>
          <p:cNvSpPr/>
          <p:nvPr/>
        </p:nvSpPr>
        <p:spPr>
          <a:xfrm>
            <a:off x="7423842" y="5730843"/>
            <a:ext cx="1186004" cy="25349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="" xmlns:a16="http://schemas.microsoft.com/office/drawing/2014/main" id="{6CB456EA-1DB0-9FF0-8296-DF41DC889E3A}"/>
              </a:ext>
            </a:extLst>
          </p:cNvPr>
          <p:cNvSpPr txBox="1"/>
          <p:nvPr/>
        </p:nvSpPr>
        <p:spPr>
          <a:xfrm>
            <a:off x="7048091" y="5962636"/>
            <a:ext cx="1783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Let op sterretjes!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="" xmlns:a16="http://schemas.microsoft.com/office/drawing/2014/main" id="{7C5E96FA-9406-BD96-656E-874C5C05D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784" y="1692267"/>
            <a:ext cx="12192000" cy="5014680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="" xmlns:a16="http://schemas.microsoft.com/office/drawing/2014/main" id="{BFFB792B-C3B4-8C74-69B4-86427AE97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27156" y="2283992"/>
            <a:ext cx="9144000" cy="370305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8464311" y="5685637"/>
            <a:ext cx="21611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3600" dirty="0"/>
              <a:t>€310/kWh</a:t>
            </a:r>
          </a:p>
        </p:txBody>
      </p:sp>
    </p:spTree>
    <p:extLst>
      <p:ext uri="{BB962C8B-B14F-4D97-AF65-F5344CB8AC3E}">
        <p14:creationId xmlns:p14="http://schemas.microsoft.com/office/powerpoint/2010/main" val="151760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72DDB97-38F3-567E-DD06-616D7E5DD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Terugverdienen?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676400" y="2074418"/>
            <a:ext cx="9144000" cy="4277829"/>
          </a:xfrm>
        </p:spPr>
        <p:txBody>
          <a:bodyPr>
            <a:normAutofit fontScale="85000" lnSpcReduction="20000"/>
          </a:bodyPr>
          <a:lstStyle/>
          <a:p>
            <a:r>
              <a:rPr lang="nl-NL" sz="3000" dirty="0"/>
              <a:t>Stel een LFP batterij kost € 350/kWh</a:t>
            </a:r>
          </a:p>
          <a:p>
            <a:pPr lvl="2"/>
            <a:endParaRPr lang="nl-NL" dirty="0"/>
          </a:p>
          <a:p>
            <a:pPr lvl="1"/>
            <a:r>
              <a:rPr lang="nl-NL" sz="2600" dirty="0"/>
              <a:t>6000 cycli (Q: soms 10.000, soms 3000)</a:t>
            </a:r>
          </a:p>
          <a:p>
            <a:pPr lvl="1"/>
            <a:r>
              <a:rPr lang="nl-NL" sz="2600" dirty="0"/>
              <a:t>Is 1 kWh daadwerkelijk 1 kWh?</a:t>
            </a:r>
          </a:p>
          <a:p>
            <a:pPr lvl="2"/>
            <a:r>
              <a:rPr lang="nl-NL" sz="2200" dirty="0"/>
              <a:t>Maximale laadcapaciteit typisch 90% </a:t>
            </a:r>
            <a:r>
              <a:rPr lang="nl-NL" sz="2200" dirty="0" err="1"/>
              <a:t>DoD</a:t>
            </a:r>
            <a:r>
              <a:rPr lang="nl-NL" sz="2200" dirty="0"/>
              <a:t> (Depth of Discharge)</a:t>
            </a:r>
          </a:p>
          <a:p>
            <a:pPr lvl="1"/>
            <a:r>
              <a:rPr lang="nl-NL" sz="2600" dirty="0"/>
              <a:t>RTE (</a:t>
            </a:r>
            <a:r>
              <a:rPr lang="nl-NL" sz="2600" dirty="0" err="1"/>
              <a:t>Round</a:t>
            </a:r>
            <a:r>
              <a:rPr lang="nl-NL" sz="2600" dirty="0"/>
              <a:t> Trip Efficiency): </a:t>
            </a:r>
          </a:p>
          <a:p>
            <a:pPr lvl="2"/>
            <a:r>
              <a:rPr lang="nl-NL" sz="2200" dirty="0"/>
              <a:t>max 92%</a:t>
            </a:r>
          </a:p>
          <a:p>
            <a:pPr lvl="2"/>
            <a:r>
              <a:rPr lang="nl-NL" sz="2200" dirty="0"/>
              <a:t>Vaak maar 80% =&gt; belangrijke parameter: zie specificaties of reviews</a:t>
            </a:r>
          </a:p>
          <a:p>
            <a:pPr lvl="2"/>
            <a:endParaRPr lang="nl-NL" sz="2200" dirty="0"/>
          </a:p>
          <a:p>
            <a:pPr lvl="1"/>
            <a:r>
              <a:rPr lang="nl-NL" sz="2600" dirty="0"/>
              <a:t>6000*0,9*0,85= 4600 kWh  (en dan zit je op 80% State of Health (</a:t>
            </a:r>
            <a:r>
              <a:rPr lang="nl-NL" sz="2600" dirty="0" err="1"/>
              <a:t>SoH</a:t>
            </a:r>
            <a:r>
              <a:rPr lang="nl-NL" sz="2600" dirty="0"/>
              <a:t>))</a:t>
            </a:r>
          </a:p>
          <a:p>
            <a:pPr lvl="1"/>
            <a:r>
              <a:rPr lang="nl-NL" sz="2600" dirty="0"/>
              <a:t>€ 350 / 4600kWh = </a:t>
            </a:r>
            <a:r>
              <a:rPr lang="nl-NL" sz="2600" b="1" dirty="0">
                <a:solidFill>
                  <a:srgbClr val="FF0000"/>
                </a:solidFill>
              </a:rPr>
              <a:t>7,6ct/kWh</a:t>
            </a:r>
            <a:r>
              <a:rPr lang="nl-NL" sz="2600" dirty="0"/>
              <a:t/>
            </a:r>
            <a:br>
              <a:rPr lang="nl-NL" sz="2600" dirty="0"/>
            </a:br>
            <a:r>
              <a:rPr lang="nl-NL" sz="2600" dirty="0"/>
              <a:t/>
            </a:r>
            <a:br>
              <a:rPr lang="nl-NL" sz="2600" dirty="0"/>
            </a:br>
            <a:r>
              <a:rPr lang="nl-NL" sz="2600" dirty="0"/>
              <a:t>6000 cycli 1x/dag = 6000dagen = </a:t>
            </a:r>
            <a:r>
              <a:rPr lang="nl-NL" sz="2600" b="1" dirty="0">
                <a:solidFill>
                  <a:srgbClr val="FF0000"/>
                </a:solidFill>
              </a:rPr>
              <a:t>16,5 j!</a:t>
            </a:r>
          </a:p>
          <a:p>
            <a:pPr marL="914400" lvl="2" indent="0">
              <a:buNone/>
            </a:pPr>
            <a:r>
              <a:rPr lang="nl-NL" sz="2200" dirty="0"/>
              <a:t>				</a:t>
            </a:r>
            <a:r>
              <a:rPr lang="nl-NL" dirty="0"/>
              <a:t>	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DD9F7B13-3FE1-39EF-B450-4B51B0E330C9}"/>
              </a:ext>
            </a:extLst>
          </p:cNvPr>
          <p:cNvSpPr/>
          <p:nvPr/>
        </p:nvSpPr>
        <p:spPr>
          <a:xfrm>
            <a:off x="7638778" y="0"/>
            <a:ext cx="5212503" cy="245267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bg1"/>
                </a:solidFill>
              </a:rPr>
              <a:t>Begrippenlijst</a:t>
            </a:r>
            <a:r>
              <a:rPr lang="nl-NL" dirty="0">
                <a:solidFill>
                  <a:schemeClr val="bg1"/>
                </a:solidFill>
              </a:rPr>
              <a:t>:</a:t>
            </a:r>
          </a:p>
          <a:p>
            <a:r>
              <a:rPr lang="nl-NL" dirty="0">
                <a:solidFill>
                  <a:schemeClr val="bg1"/>
                </a:solidFill>
              </a:rPr>
              <a:t>Cyclus = 1x volledig opladen en ontladen</a:t>
            </a:r>
          </a:p>
          <a:p>
            <a:r>
              <a:rPr lang="nl-NL" dirty="0" err="1">
                <a:solidFill>
                  <a:schemeClr val="bg1"/>
                </a:solidFill>
              </a:rPr>
              <a:t>DoD</a:t>
            </a:r>
            <a:r>
              <a:rPr lang="nl-NL" dirty="0">
                <a:solidFill>
                  <a:schemeClr val="bg1"/>
                </a:solidFill>
              </a:rPr>
              <a:t> = Depth of Discharge, % bruikbaar van batterij</a:t>
            </a:r>
          </a:p>
          <a:p>
            <a:r>
              <a:rPr lang="nl-NL" dirty="0">
                <a:solidFill>
                  <a:schemeClr val="bg1"/>
                </a:solidFill>
              </a:rPr>
              <a:t>RTE = </a:t>
            </a:r>
            <a:r>
              <a:rPr lang="nl-NL" dirty="0" err="1">
                <a:solidFill>
                  <a:schemeClr val="bg1"/>
                </a:solidFill>
              </a:rPr>
              <a:t>Round</a:t>
            </a:r>
            <a:r>
              <a:rPr lang="nl-NL" dirty="0">
                <a:solidFill>
                  <a:schemeClr val="bg1"/>
                </a:solidFill>
              </a:rPr>
              <a:t> Trip Efficiency, % bruikbaar stroom</a:t>
            </a:r>
          </a:p>
          <a:p>
            <a:r>
              <a:rPr lang="en-US" dirty="0" err="1">
                <a:solidFill>
                  <a:schemeClr val="bg1"/>
                </a:solidFill>
              </a:rPr>
              <a:t>SoH</a:t>
            </a:r>
            <a:r>
              <a:rPr lang="en-US" dirty="0">
                <a:solidFill>
                  <a:schemeClr val="bg1"/>
                </a:solidFill>
              </a:rPr>
              <a:t> = State of Health, % </a:t>
            </a:r>
            <a:r>
              <a:rPr lang="en-US" dirty="0" err="1">
                <a:solidFill>
                  <a:schemeClr val="bg1"/>
                </a:solidFill>
              </a:rPr>
              <a:t>resterend</a:t>
            </a:r>
            <a:r>
              <a:rPr lang="en-US" dirty="0">
                <a:solidFill>
                  <a:schemeClr val="bg1"/>
                </a:solidFill>
              </a:rPr>
              <a:t> van </a:t>
            </a:r>
            <a:r>
              <a:rPr lang="en-US" dirty="0" err="1">
                <a:solidFill>
                  <a:schemeClr val="bg1"/>
                </a:solidFill>
              </a:rPr>
              <a:t>origineel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SoC = State of Charge, % </a:t>
            </a:r>
            <a:r>
              <a:rPr lang="en-US" dirty="0" err="1">
                <a:solidFill>
                  <a:schemeClr val="bg1"/>
                </a:solidFill>
              </a:rPr>
              <a:t>batterij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gevuld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72DDB97-38F3-567E-DD06-616D7E5DD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Rekening houden met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Functionaliteit</a:t>
            </a:r>
          </a:p>
          <a:p>
            <a:endParaRPr lang="nl-NL" dirty="0"/>
          </a:p>
          <a:p>
            <a:pPr lvl="1"/>
            <a:r>
              <a:rPr lang="nl-NL" dirty="0"/>
              <a:t>Noodstroom</a:t>
            </a:r>
          </a:p>
          <a:p>
            <a:pPr lvl="1"/>
            <a:r>
              <a:rPr lang="nl-NL" dirty="0"/>
              <a:t>Vorstbeveiliging (buitenopstelling)</a:t>
            </a:r>
          </a:p>
          <a:p>
            <a:pPr lvl="1"/>
            <a:r>
              <a:rPr lang="nl-NL" dirty="0"/>
              <a:t>Blus-systeem</a:t>
            </a:r>
          </a:p>
          <a:p>
            <a:pPr lvl="1"/>
            <a:r>
              <a:rPr lang="nl-NL" dirty="0"/>
              <a:t>Garantie</a:t>
            </a:r>
          </a:p>
          <a:p>
            <a:pPr marL="457200" lvl="1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5795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356C070-3A1F-AAE6-DDB2-4B4D47BB3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7BC3B4C-4F28-1B7B-3003-758405B76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Rekening houden met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6B6AFA3E-B6D0-6DCD-6C23-1EF05A8BA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Veiligheid</a:t>
            </a:r>
          </a:p>
          <a:p>
            <a:endParaRPr lang="nl-NL" dirty="0"/>
          </a:p>
          <a:p>
            <a:pPr lvl="1"/>
            <a:r>
              <a:rPr lang="nl-NL" dirty="0"/>
              <a:t>Brandgevaar</a:t>
            </a:r>
          </a:p>
          <a:p>
            <a:pPr lvl="1"/>
            <a:r>
              <a:rPr lang="nl-NL" dirty="0"/>
              <a:t>Kortsluiting</a:t>
            </a:r>
          </a:p>
          <a:p>
            <a:pPr lvl="1"/>
            <a:r>
              <a:rPr lang="nl-NL" dirty="0"/>
              <a:t>Ventilatie</a:t>
            </a:r>
          </a:p>
          <a:p>
            <a:pPr lvl="1"/>
            <a:r>
              <a:rPr lang="nl-NL" dirty="0"/>
              <a:t>Veilige plek, vluchtweg</a:t>
            </a:r>
          </a:p>
          <a:p>
            <a:pPr lvl="1"/>
            <a:r>
              <a:rPr lang="nl-NL" dirty="0"/>
              <a:t>Verzekering</a:t>
            </a:r>
          </a:p>
          <a:p>
            <a:pPr lvl="1"/>
            <a:r>
              <a:rPr lang="nl-NL" dirty="0"/>
              <a:t>Garantie</a:t>
            </a:r>
          </a:p>
          <a:p>
            <a:pPr marL="457200" lvl="1" indent="0">
              <a:buNone/>
            </a:pPr>
            <a:endParaRPr lang="nl-NL" dirty="0"/>
          </a:p>
        </p:txBody>
      </p:sp>
      <p:pic>
        <p:nvPicPr>
          <p:cNvPr id="1026" name="Picture 2" descr="Carbon Monoxide Alarm - The Fire &amp; Stove Shop Brecon">
            <a:extLst>
              <a:ext uri="{FF2B5EF4-FFF2-40B4-BE49-F238E27FC236}">
                <a16:creationId xmlns="" xmlns:a16="http://schemas.microsoft.com/office/drawing/2014/main" id="{1312F690-1695-EF2F-9054-623A8B83D7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9" b="21200"/>
          <a:stretch/>
        </p:blipFill>
        <p:spPr bwMode="auto">
          <a:xfrm rot="20174303">
            <a:off x="6746116" y="2996685"/>
            <a:ext cx="3699093" cy="214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CFC5390-F29A-FF05-AFEF-4F8E89FAA90C}"/>
              </a:ext>
            </a:extLst>
          </p:cNvPr>
          <p:cNvSpPr txBox="1"/>
          <p:nvPr/>
        </p:nvSpPr>
        <p:spPr>
          <a:xfrm rot="20177886">
            <a:off x="7031477" y="2271892"/>
            <a:ext cx="24492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accent6"/>
                </a:solidFill>
              </a:rPr>
              <a:t>Onze tip: </a:t>
            </a:r>
          </a:p>
          <a:p>
            <a:pPr algn="r"/>
            <a:r>
              <a:rPr lang="nl-NL" dirty="0">
                <a:solidFill>
                  <a:schemeClr val="accent6"/>
                </a:solidFill>
              </a:rPr>
              <a:t>minimaal een CO-alarm </a:t>
            </a:r>
            <a:br>
              <a:rPr lang="nl-NL" dirty="0">
                <a:solidFill>
                  <a:schemeClr val="accent6"/>
                </a:solidFill>
              </a:rPr>
            </a:br>
            <a:r>
              <a:rPr lang="nl-NL" dirty="0">
                <a:solidFill>
                  <a:schemeClr val="accent6"/>
                </a:solidFill>
              </a:rPr>
              <a:t>(koolmonoxide)</a:t>
            </a:r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78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C40814B-D2A3-8039-92A3-83B864087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F7E87012-D386-671D-E107-1ECE7D7AA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Tips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Meten, monitoring</a:t>
            </a:r>
          </a:p>
          <a:p>
            <a:pPr lvl="1"/>
            <a:r>
              <a:rPr lang="nl-NL" dirty="0"/>
              <a:t>P1, Homewizard, Home Assistant, Homey</a:t>
            </a:r>
          </a:p>
          <a:p>
            <a:pPr lvl="1"/>
            <a:r>
              <a:rPr lang="nl-NL" dirty="0"/>
              <a:t>Batterij-Eigen software</a:t>
            </a:r>
          </a:p>
          <a:p>
            <a:pPr lvl="1"/>
            <a:r>
              <a:rPr lang="nl-NL" dirty="0"/>
              <a:t>Feedback</a:t>
            </a:r>
          </a:p>
          <a:p>
            <a:r>
              <a:rPr lang="nl-NL" dirty="0"/>
              <a:t>Wachten?</a:t>
            </a:r>
          </a:p>
          <a:p>
            <a:pPr lvl="1"/>
            <a:r>
              <a:rPr lang="nl-NL" dirty="0"/>
              <a:t>Betere software, apps</a:t>
            </a:r>
          </a:p>
          <a:p>
            <a:pPr lvl="1"/>
            <a:r>
              <a:rPr lang="nl-NL" dirty="0"/>
              <a:t>Goedkopere hardware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4F6E15B1-1FD2-C2C3-F0C5-1A2321E35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3315036"/>
            <a:ext cx="2976507" cy="27146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56185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Maakt u de Omslag ?</a:t>
            </a: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01647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2213</TotalTime>
  <Words>1099</Words>
  <Application>Microsoft Office PowerPoint</Application>
  <PresentationFormat>Breedbeeld</PresentationFormat>
  <Paragraphs>239</Paragraphs>
  <Slides>31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31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Kantoorthema</vt:lpstr>
      <vt:lpstr>Samen maken we de omslag</vt:lpstr>
      <vt:lpstr>De Omslag?</vt:lpstr>
      <vt:lpstr>De Omslag?</vt:lpstr>
      <vt:lpstr>Energieke avond: Einde Saldering</vt:lpstr>
      <vt:lpstr>Waarom bent u hier?</vt:lpstr>
      <vt:lpstr>Transitie in grote getallen?</vt:lpstr>
      <vt:lpstr>Verwarring?</vt:lpstr>
      <vt:lpstr>Einde Saldering, wat nu</vt:lpstr>
      <vt:lpstr>Typische zonnedag</vt:lpstr>
      <vt:lpstr>De kwestie:</vt:lpstr>
      <vt:lpstr>De oplossing: Dynamiek, marktwerking</vt:lpstr>
      <vt:lpstr>Eigen verbruik verhogen!</vt:lpstr>
      <vt:lpstr>Eigen verbruik verhogen:</vt:lpstr>
      <vt:lpstr>Heb je zonnepanelen?</vt:lpstr>
      <vt:lpstr>Heb je nog géén zonnepanelen?</vt:lpstr>
      <vt:lpstr>Eigen opwek: Overcapaciteit uitersten</vt:lpstr>
      <vt:lpstr>Eigen opwek: Ondercapaciteit uitersten</vt:lpstr>
      <vt:lpstr>Geen PV panelen uitersten</vt:lpstr>
      <vt:lpstr>Geen PV panelen, wel een EV en een WP scenario’s stapelen</vt:lpstr>
      <vt:lpstr>Nieuwe PV panelen uitersten</vt:lpstr>
      <vt:lpstr>Slimme adviezen begin van uw reis</vt:lpstr>
      <vt:lpstr>Waarom bent u hier?</vt:lpstr>
      <vt:lpstr>En noe danne? </vt:lpstr>
      <vt:lpstr>Maakt u de Omslag?</vt:lpstr>
      <vt:lpstr>Vehicle to Grid V2G </vt:lpstr>
      <vt:lpstr>Plug and Play</vt:lpstr>
      <vt:lpstr>Terugverdienen?</vt:lpstr>
      <vt:lpstr>Rekening houden met</vt:lpstr>
      <vt:lpstr>Rekening houden met</vt:lpstr>
      <vt:lpstr>Tips</vt:lpstr>
      <vt:lpstr>Maakt u de Omslag ?</vt:lpstr>
    </vt:vector>
  </TitlesOfParts>
  <Company>Den Spike unattendeds © 2015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wim</dc:creator>
  <cp:lastModifiedBy>Microsoft-account</cp:lastModifiedBy>
  <cp:revision>88</cp:revision>
  <dcterms:created xsi:type="dcterms:W3CDTF">2019-10-18T08:18:58Z</dcterms:created>
  <dcterms:modified xsi:type="dcterms:W3CDTF">2026-09-22T20:34:26Z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d2ad905-a8c6-4fac-a274-fc3a9e0c7e11_Enabled">
    <vt:lpwstr>true</vt:lpwstr>
  </property>
  <property fmtid="{D5CDD505-2E9C-101B-9397-08002B2CF9AE}" pid="3" name="MSIP_Label_ed2ad905-a8c6-4fac-a274-fc3a9e0c7e11_SetDate">
    <vt:lpwstr>2025-01-26T16:23:06Z</vt:lpwstr>
  </property>
  <property fmtid="{D5CDD505-2E9C-101B-9397-08002B2CF9AE}" pid="4" name="MSIP_Label_ed2ad905-a8c6-4fac-a274-fc3a9e0c7e11_Method">
    <vt:lpwstr>Privileged</vt:lpwstr>
  </property>
  <property fmtid="{D5CDD505-2E9C-101B-9397-08002B2CF9AE}" pid="5" name="MSIP_Label_ed2ad905-a8c6-4fac-a274-fc3a9e0c7e11_Name">
    <vt:lpwstr>ed2ad905-a8c6-4fac-a274-fc3a9e0c7e11</vt:lpwstr>
  </property>
  <property fmtid="{D5CDD505-2E9C-101B-9397-08002B2CF9AE}" pid="6" name="MSIP_Label_ed2ad905-a8c6-4fac-a274-fc3a9e0c7e11_SiteId">
    <vt:lpwstr>e201abf9-c5a3-43f8-8e29-135d4fe67e6b</vt:lpwstr>
  </property>
  <property fmtid="{D5CDD505-2E9C-101B-9397-08002B2CF9AE}" pid="7" name="MSIP_Label_ed2ad905-a8c6-4fac-a274-fc3a9e0c7e11_ActionId">
    <vt:lpwstr>a7175a24-7946-4235-abe9-11692e920a58</vt:lpwstr>
  </property>
  <property fmtid="{D5CDD505-2E9C-101B-9397-08002B2CF9AE}" pid="8" name="MSIP_Label_ed2ad905-a8c6-4fac-a274-fc3a9e0c7e11_ContentBits">
    <vt:lpwstr>0</vt:lpwstr>
  </property>
</Properties>
</file>